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80" r:id="rId4"/>
    <p:sldId id="261" r:id="rId5"/>
    <p:sldId id="281" r:id="rId6"/>
    <p:sldId id="263" r:id="rId7"/>
    <p:sldId id="282" r:id="rId8"/>
    <p:sldId id="258" r:id="rId9"/>
    <p:sldId id="279" r:id="rId10"/>
  </p:sldIdLst>
  <p:sldSz cx="9144000" cy="5143500" type="screen16x9"/>
  <p:notesSz cx="6858000" cy="9144000"/>
  <p:embeddedFontLst>
    <p:embeddedFont>
      <p:font typeface="Raleway ExtraBold" panose="020B0604020202020204" charset="0"/>
      <p:bold r:id="rId12"/>
      <p:boldItalic r:id="rId13"/>
    </p:embeddedFont>
    <p:embeddedFont>
      <p:font typeface="Raleway Ligh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0"/>
    <a:srgbClr val="FD0B45"/>
    <a:srgbClr val="FD3162"/>
    <a:srgbClr val="F9023A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259C4F-22DE-4C0C-AA10-18FFE7820DC0}">
  <a:tblStyle styleId="{99259C4F-22DE-4C0C-AA10-18FFE7820D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457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2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Estoy segura de que cuando</a:t>
            </a:r>
            <a:r>
              <a:rPr lang="es-PE" baseline="0" dirty="0" smtClean="0"/>
              <a:t> pensamos en la palabra programar solo nos imaginamos a alguien tecleando muy rápido, mientras aparecen muchas líneas de código en su pantalla. Bebe de su taza de café preocupado, presiona </a:t>
            </a:r>
            <a:r>
              <a:rPr lang="es-PE" baseline="0" dirty="0" err="1" smtClean="0"/>
              <a:t>enter</a:t>
            </a:r>
            <a:r>
              <a:rPr lang="es-PE" baseline="0" dirty="0" smtClean="0"/>
              <a:t> y dice relajado: uf, entré.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0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Programar</a:t>
            </a:r>
            <a:r>
              <a:rPr lang="es-PE" baseline="0" dirty="0" smtClean="0"/>
              <a:t> es nada más decirle a la computadora lo que quieres que haga. La computadora es tonta y no puede hacer las cosas por sí solas y no hará algo que no le pidamos que haga.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87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PE" dirty="0" smtClean="0"/>
              <a:t>Es fácil de aprender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Como en todo hay conceptos más sencillos de aprender que otros, pero en general,</a:t>
            </a:r>
            <a:r>
              <a:rPr lang="es-PE" baseline="0" dirty="0" smtClean="0"/>
              <a:t> lo único que necesitas es hambre por aprender, porque puedes encontrar información en muchos lados.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aseline="0" dirty="0" smtClean="0"/>
              <a:t>Es como tener </a:t>
            </a:r>
            <a:r>
              <a:rPr lang="es-PE" baseline="0" dirty="0" err="1" smtClean="0"/>
              <a:t>súer</a:t>
            </a:r>
            <a:r>
              <a:rPr lang="es-PE" baseline="0" dirty="0" smtClean="0"/>
              <a:t> poderes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aseline="0" dirty="0" smtClean="0"/>
              <a:t>Te da la posibilidad de crear algo totalmente nuevo a partir de nada. Puedes crear todo lo que quieras. El único límite es tu imaginación.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aseline="0" dirty="0" smtClean="0"/>
              <a:t>Es divertido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aseline="0" dirty="0" smtClean="0"/>
              <a:t>Es como armar un rompecabezas, se trata de buscar una solución. Además se puede aplicar a todo.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29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Programar</a:t>
            </a:r>
            <a:r>
              <a:rPr lang="es-PE" baseline="0" dirty="0" smtClean="0"/>
              <a:t> es nada más decirle a la computadora lo que quieres que haga. La computadora es tonta y no puede hacer las cosas por sí solas y no hará algo que no le pidamos que haga.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42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Instrucciones específicas que siguen un orden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566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Instrucciones específicas que siguen un orden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67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6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44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0B4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664535" y="32659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¿Qué significa </a:t>
            </a:r>
            <a:r>
              <a:rPr lang="en" sz="5400" dirty="0" smtClean="0">
                <a:solidFill>
                  <a:srgbClr val="FFB600"/>
                </a:solidFill>
              </a:rPr>
              <a:t>programar </a:t>
            </a:r>
            <a:r>
              <a:rPr lang="en" sz="5400" dirty="0" smtClean="0"/>
              <a:t>en computación?</a:t>
            </a:r>
            <a:br>
              <a:rPr lang="en" sz="5400" dirty="0" smtClean="0"/>
            </a:br>
            <a:r>
              <a:rPr lang="en" sz="3600" dirty="0"/>
              <a:t/>
            </a:r>
            <a:br>
              <a:rPr lang="en" sz="3600" dirty="0"/>
            </a:br>
            <a:r>
              <a:rPr lang="en" sz="2800" dirty="0" smtClean="0">
                <a:solidFill>
                  <a:srgbClr val="FFB600"/>
                </a:solidFill>
              </a:rPr>
              <a:t>Sara Díaz Oporto</a:t>
            </a:r>
            <a:endParaRPr sz="4000" dirty="0">
              <a:solidFill>
                <a:srgbClr val="FFB6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21" y="440269"/>
            <a:ext cx="2038777" cy="865671"/>
          </a:xfrm>
          <a:prstGeom prst="round2DiagRect">
            <a:avLst>
              <a:gd name="adj1" fmla="val 16667"/>
              <a:gd name="adj2" fmla="val 2505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7" y="974209"/>
            <a:ext cx="4902791" cy="27578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86" y="2474729"/>
            <a:ext cx="447675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01" y="875746"/>
            <a:ext cx="38004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659014" cy="1543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¿Por qué debería aprender a </a:t>
            </a:r>
            <a:r>
              <a:rPr lang="en" sz="4400" dirty="0" smtClean="0">
                <a:solidFill>
                  <a:srgbClr val="FD0B45"/>
                </a:solidFill>
              </a:rPr>
              <a:t>programar</a:t>
            </a:r>
            <a:r>
              <a:rPr lang="en" sz="4400" dirty="0" smtClean="0"/>
              <a:t>?</a:t>
            </a:r>
            <a:endParaRPr sz="44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2566434"/>
            <a:ext cx="3065209" cy="570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9023A"/>
              </a:buClr>
              <a:buSzPts val="1800"/>
              <a:buChar char="●"/>
            </a:pPr>
            <a:r>
              <a:rPr lang="es-PE" dirty="0" smtClean="0"/>
              <a:t>Es fácil de aprender</a:t>
            </a:r>
            <a:endParaRPr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051605" y="2470929"/>
            <a:ext cx="3534208" cy="2558272"/>
            <a:chOff x="4051605" y="2470929"/>
            <a:chExt cx="3534208" cy="255827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507" y="2517259"/>
              <a:ext cx="1426468" cy="1426468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362" y="2470929"/>
              <a:ext cx="1519127" cy="151912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605" y="3429681"/>
              <a:ext cx="1446757" cy="159952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362" y="3672358"/>
              <a:ext cx="2087451" cy="542737"/>
            </a:xfrm>
            <a:prstGeom prst="rect">
              <a:avLst/>
            </a:prstGeom>
          </p:spPr>
        </p:pic>
      </p:grpSp>
      <p:sp>
        <p:nvSpPr>
          <p:cNvPr id="18" name="Google Shape;102;p17"/>
          <p:cNvSpPr txBox="1">
            <a:spLocks/>
          </p:cNvSpPr>
          <p:nvPr/>
        </p:nvSpPr>
        <p:spPr>
          <a:xfrm>
            <a:off x="921999" y="2851519"/>
            <a:ext cx="3065209" cy="5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>
              <a:buClr>
                <a:srgbClr val="F9023A"/>
              </a:buClr>
            </a:pPr>
            <a:r>
              <a:rPr lang="es-PE" dirty="0" smtClean="0"/>
              <a:t>Es como tener </a:t>
            </a:r>
            <a:r>
              <a:rPr lang="es-PE" dirty="0" err="1" smtClean="0"/>
              <a:t>súperpoderes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83" y="2434857"/>
            <a:ext cx="2435741" cy="2435741"/>
          </a:xfrm>
          <a:prstGeom prst="rect">
            <a:avLst/>
          </a:prstGeom>
        </p:spPr>
      </p:pic>
      <p:sp>
        <p:nvSpPr>
          <p:cNvPr id="20" name="Google Shape;102;p17"/>
          <p:cNvSpPr txBox="1">
            <a:spLocks/>
          </p:cNvSpPr>
          <p:nvPr/>
        </p:nvSpPr>
        <p:spPr>
          <a:xfrm>
            <a:off x="911437" y="3307728"/>
            <a:ext cx="3065209" cy="5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>
              <a:buClr>
                <a:srgbClr val="F9023A"/>
              </a:buClr>
            </a:pPr>
            <a:r>
              <a:rPr lang="es-PE" dirty="0" smtClean="0"/>
              <a:t>Es divertido</a:t>
            </a:r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09" y="2517259"/>
            <a:ext cx="3000731" cy="2250548"/>
          </a:xfrm>
          <a:prstGeom prst="rect">
            <a:avLst/>
          </a:prstGeom>
        </p:spPr>
      </p:pic>
      <p:sp>
        <p:nvSpPr>
          <p:cNvPr id="22" name="Google Shape;102;p17"/>
          <p:cNvSpPr txBox="1">
            <a:spLocks/>
          </p:cNvSpPr>
          <p:nvPr/>
        </p:nvSpPr>
        <p:spPr>
          <a:xfrm>
            <a:off x="911437" y="3592813"/>
            <a:ext cx="3065209" cy="5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>
              <a:buClr>
                <a:srgbClr val="F9023A"/>
              </a:buClr>
            </a:pPr>
            <a:r>
              <a:rPr lang="es-PE" dirty="0" smtClean="0"/>
              <a:t>Mayor desarrollo profesional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57" y="2444968"/>
            <a:ext cx="2584233" cy="2584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  <p:bldP spid="18" grpId="0" build="p"/>
      <p:bldP spid="18" grpId="1" build="allAtOnce"/>
      <p:bldP spid="20" grpId="0" build="p"/>
      <p:bldP spid="20" grpId="1" build="allAtOnce"/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35" y="627976"/>
            <a:ext cx="4572000" cy="2571750"/>
          </a:xfrm>
          <a:prstGeom prst="rect">
            <a:avLst/>
          </a:prstGeom>
        </p:spPr>
      </p:pic>
      <p:sp>
        <p:nvSpPr>
          <p:cNvPr id="5" name="Google Shape;101;p17"/>
          <p:cNvSpPr txBox="1">
            <a:spLocks noGrp="1"/>
          </p:cNvSpPr>
          <p:nvPr>
            <p:ph type="title"/>
          </p:nvPr>
        </p:nvSpPr>
        <p:spPr>
          <a:xfrm>
            <a:off x="911763" y="3323016"/>
            <a:ext cx="7469993" cy="1543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Revisando conceptos simples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7452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685694" y="58228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¿Qué es un </a:t>
            </a:r>
            <a:r>
              <a:rPr lang="en" sz="5400" dirty="0" smtClean="0">
                <a:solidFill>
                  <a:srgbClr val="FD0B45"/>
                </a:solidFill>
              </a:rPr>
              <a:t>algoritmo</a:t>
            </a:r>
            <a:r>
              <a:rPr lang="en" sz="5400" dirty="0" smtClean="0"/>
              <a:t>?</a:t>
            </a:r>
            <a:endParaRPr sz="54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85694" y="2529175"/>
            <a:ext cx="35433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1600" b="1" dirty="0"/>
              <a:t>Serie de instrucciones para resolver </a:t>
            </a:r>
            <a:r>
              <a:rPr lang="es-PE" sz="1600" b="1" dirty="0" smtClean="0"/>
              <a:t>un problema</a:t>
            </a:r>
            <a:endParaRPr sz="1600" b="1"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2050" name="Picture 2" descr="Resultado de imagen para algorit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72" y="878742"/>
            <a:ext cx="2638932" cy="35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algoritmo coci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94" y="62949"/>
            <a:ext cx="62103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685694" y="58228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¿Qué es un </a:t>
            </a:r>
            <a:r>
              <a:rPr lang="en" sz="5400" dirty="0" smtClean="0">
                <a:solidFill>
                  <a:srgbClr val="FD0B45"/>
                </a:solidFill>
              </a:rPr>
              <a:t>lenguaje de programación</a:t>
            </a:r>
            <a:r>
              <a:rPr lang="en" sz="5400" dirty="0" smtClean="0"/>
              <a:t>?</a:t>
            </a:r>
            <a:endParaRPr sz="54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85694" y="2529175"/>
            <a:ext cx="35433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1600" b="1" dirty="0"/>
              <a:t>Un lenguaje de programación es un lenguaje formal diseñado para realizar procesos que pueden ser llevados a cabo por máquinas como las computadoras</a:t>
            </a:r>
            <a:r>
              <a:rPr lang="es-ES" sz="1600" dirty="0"/>
              <a:t>. </a:t>
            </a:r>
            <a:endParaRPr sz="1600" b="1"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94" y="2289906"/>
            <a:ext cx="47625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 idx="4294967295"/>
          </p:nvPr>
        </p:nvSpPr>
        <p:spPr>
          <a:xfrm>
            <a:off x="499729" y="3027829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rgbClr val="FF0000"/>
                </a:solidFill>
              </a:rPr>
              <a:t>Preparadas!</a:t>
            </a:r>
            <a:endParaRPr sz="6600" dirty="0">
              <a:solidFill>
                <a:srgbClr val="FF0000"/>
              </a:solidFill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4294967295"/>
          </p:nvPr>
        </p:nvSpPr>
        <p:spPr>
          <a:xfrm>
            <a:off x="499729" y="3949019"/>
            <a:ext cx="6594475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PE" sz="3600" b="1" dirty="0" smtClean="0"/>
              <a:t>Vamos a empezar</a:t>
            </a:r>
            <a:endParaRPr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22" y="638603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ctrTitle" idx="4294967295"/>
          </p:nvPr>
        </p:nvSpPr>
        <p:spPr>
          <a:xfrm>
            <a:off x="595423" y="149590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FD0B45"/>
                </a:solidFill>
              </a:rPr>
              <a:t>Gracias!</a:t>
            </a:r>
            <a:endParaRPr sz="9600" dirty="0">
              <a:solidFill>
                <a:srgbClr val="FD0B45"/>
              </a:solidFill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subTitle" idx="4294967295"/>
          </p:nvPr>
        </p:nvSpPr>
        <p:spPr>
          <a:xfrm>
            <a:off x="914400" y="2925868"/>
            <a:ext cx="6594475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Alguna pregunta?</a:t>
            </a:r>
            <a:endParaRPr sz="3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Pyladies Arequipa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Github: PyladiesAqp</a:t>
            </a:r>
            <a:endParaRPr lang="en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14" y="0"/>
            <a:ext cx="1439686" cy="1439686"/>
          </a:xfrm>
          <a:prstGeom prst="rect">
            <a:avLst/>
          </a:prstGeom>
        </p:spPr>
      </p:pic>
      <p:pic>
        <p:nvPicPr>
          <p:cNvPr id="1026" name="Picture 2" descr="Resultado de imagen para facebook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6" y="3654044"/>
            <a:ext cx="237024" cy="23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6" y="4194296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65;p35"/>
          <p:cNvSpPr txBox="1">
            <a:spLocks/>
          </p:cNvSpPr>
          <p:nvPr/>
        </p:nvSpPr>
        <p:spPr>
          <a:xfrm>
            <a:off x="3987209" y="3010932"/>
            <a:ext cx="6594475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Pyladies</a:t>
            </a:r>
            <a:r>
              <a:rPr lang="en-US" dirty="0" smtClean="0"/>
              <a:t> Arequipa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PE" dirty="0"/>
              <a:t>aqp@pyladies.com</a:t>
            </a:r>
            <a:endParaRPr lang="en-US" sz="3600" b="1" dirty="0"/>
          </a:p>
        </p:txBody>
      </p:sp>
      <p:pic>
        <p:nvPicPr>
          <p:cNvPr id="1038" name="Picture 14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3" t="23336" r="29664" b="25255"/>
          <a:stretch/>
        </p:blipFill>
        <p:spPr bwMode="auto">
          <a:xfrm>
            <a:off x="3480726" y="3616387"/>
            <a:ext cx="506483" cy="35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323</Words>
  <Application>Microsoft Office PowerPoint</Application>
  <PresentationFormat>Presentación en pantalla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Raleway ExtraBold</vt:lpstr>
      <vt:lpstr>Raleway Light</vt:lpstr>
      <vt:lpstr>Arial</vt:lpstr>
      <vt:lpstr>Olivia template</vt:lpstr>
      <vt:lpstr>¿Qué significa programar en computación?  Sara Díaz Oporto</vt:lpstr>
      <vt:lpstr>Presentación de PowerPoint</vt:lpstr>
      <vt:lpstr>Presentación de PowerPoint</vt:lpstr>
      <vt:lpstr>¿Por qué debería aprender a programar?</vt:lpstr>
      <vt:lpstr>Revisando conceptos simples</vt:lpstr>
      <vt:lpstr>¿Qué es un algoritmo?</vt:lpstr>
      <vt:lpstr>¿Qué es un lenguaje de programación?</vt:lpstr>
      <vt:lpstr>Preparadas!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Sara</dc:creator>
  <cp:lastModifiedBy>Sara</cp:lastModifiedBy>
  <cp:revision>20</cp:revision>
  <dcterms:modified xsi:type="dcterms:W3CDTF">2019-05-25T13:18:55Z</dcterms:modified>
</cp:coreProperties>
</file>